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345" r:id="rId3"/>
    <p:sldId id="258" r:id="rId4"/>
    <p:sldId id="259" r:id="rId5"/>
    <p:sldId id="312" r:id="rId6"/>
    <p:sldId id="311" r:id="rId7"/>
    <p:sldId id="309" r:id="rId8"/>
    <p:sldId id="304" r:id="rId9"/>
    <p:sldId id="262" r:id="rId10"/>
    <p:sldId id="305" r:id="rId11"/>
    <p:sldId id="307" r:id="rId12"/>
    <p:sldId id="308" r:id="rId13"/>
    <p:sldId id="313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6" r:id="rId25"/>
    <p:sldId id="327" r:id="rId26"/>
    <p:sldId id="328" r:id="rId27"/>
    <p:sldId id="265" r:id="rId28"/>
    <p:sldId id="329" r:id="rId29"/>
    <p:sldId id="330" r:id="rId30"/>
    <p:sldId id="331" r:id="rId31"/>
    <p:sldId id="333" r:id="rId32"/>
    <p:sldId id="334" r:id="rId33"/>
    <p:sldId id="335" r:id="rId34"/>
    <p:sldId id="336" r:id="rId35"/>
    <p:sldId id="337" r:id="rId36"/>
    <p:sldId id="339" r:id="rId37"/>
    <p:sldId id="340" r:id="rId38"/>
    <p:sldId id="341" r:id="rId39"/>
    <p:sldId id="342" r:id="rId40"/>
    <p:sldId id="343" r:id="rId41"/>
    <p:sldId id="344" r:id="rId4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44"/>
      <p:bold r:id="rId45"/>
      <p:italic r:id="rId46"/>
      <p:boldItalic r:id="rId47"/>
    </p:embeddedFont>
    <p:embeddedFont>
      <p:font typeface="Barlow Semi Condensed Medium" panose="00000606000000000000" pitchFamily="2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Fjalla One" panose="020B0604020202020204" charset="0"/>
      <p:regular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Roboto Condensed Light" panose="02000000000000000000" pitchFamily="2" charset="0"/>
      <p:regular r:id="rId61"/>
      <p: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483798-1FAA-43A3-B212-7E7F0151F8FC}">
  <a:tblStyle styleId="{21483798-1FAA-43A3-B212-7E7F0151F8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2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57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487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438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86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1" r:id="rId7"/>
    <p:sldLayoutId id="2147483669" r:id="rId8"/>
    <p:sldLayoutId id="2147483670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AxVDlI5DUA&amp;t=22s" TargetMode="External"/><Relationship Id="rId2" Type="http://schemas.openxmlformats.org/officeDocument/2006/relationships/hyperlink" Target="https://pplware.sapo.pt/high-tech/google-lanca-pc-quantico-100-milhoes-de-vezes-superior-ao-nosso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dic.com.br/cloud/" TargetMode="External"/><Relationship Id="rId7" Type="http://schemas.openxmlformats.org/officeDocument/2006/relationships/hyperlink" Target="https://pplware.sapo.pt/informacao/neuralink-elon-musk-cerebro-internet/" TargetMode="External"/><Relationship Id="rId2" Type="http://schemas.openxmlformats.org/officeDocument/2006/relationships/hyperlink" Target="https://rockcontent.com/br/blog/cloud-computin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ecnoblog.net/290368/o-que-e-nanotecnologia/amp/" TargetMode="External"/><Relationship Id="rId5" Type="http://schemas.openxmlformats.org/officeDocument/2006/relationships/hyperlink" Target="https://brasilescola.uol.com.br/fisica/fisica-nanotecnologia.htm" TargetMode="External"/><Relationship Id="rId4" Type="http://schemas.openxmlformats.org/officeDocument/2006/relationships/hyperlink" Target="https://neuralink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185270" y="467832"/>
            <a:ext cx="4082903" cy="4207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dirty="0">
                <a:solidFill>
                  <a:schemeClr val="dk2"/>
                </a:solidFill>
              </a:rPr>
              <a:t>5° Geração e </a:t>
            </a:r>
            <a:br>
              <a:rPr lang="pt-BR" sz="5000" dirty="0">
                <a:solidFill>
                  <a:schemeClr val="dk2"/>
                </a:solidFill>
              </a:rPr>
            </a:br>
            <a:r>
              <a:rPr lang="pt-BR" sz="5000" dirty="0">
                <a:solidFill>
                  <a:schemeClr val="dk2"/>
                </a:solidFill>
              </a:rPr>
              <a:t>Futuro Computacional!</a:t>
            </a:r>
            <a:endParaRPr sz="5000" dirty="0">
              <a:solidFill>
                <a:schemeClr val="dk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90024D-A6C4-4D3C-BB14-6C2FA52FA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336DB18-4DE4-4F93-BCA1-3ADD359A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9" y="113590"/>
            <a:ext cx="8399721" cy="875237"/>
          </a:xfrm>
        </p:spPr>
        <p:txBody>
          <a:bodyPr/>
          <a:lstStyle/>
          <a:p>
            <a:r>
              <a:rPr lang="pt-BR" sz="4500" dirty="0"/>
              <a:t> </a:t>
            </a:r>
            <a:r>
              <a:rPr lang="pt-BR" sz="4000" dirty="0"/>
              <a:t>3 TIPOS DE COMPUTAÇÃO EM NUVEM</a:t>
            </a:r>
          </a:p>
        </p:txBody>
      </p:sp>
      <p:pic>
        <p:nvPicPr>
          <p:cNvPr id="2050" name="Picture 2" descr="Infraestrutura e serviços para cloud: sobre a Nuvem Híbrida - SCURRA TI">
            <a:extLst>
              <a:ext uri="{FF2B5EF4-FFF2-40B4-BE49-F238E27FC236}">
                <a16:creationId xmlns:a16="http://schemas.microsoft.com/office/drawing/2014/main" id="{33AA6FF5-522A-4196-896E-054167F67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42" y="849705"/>
            <a:ext cx="6874114" cy="418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0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932C7-0414-4993-A5E6-D31BF88A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120"/>
            <a:ext cx="7696500" cy="716853"/>
          </a:xfrm>
        </p:spPr>
        <p:txBody>
          <a:bodyPr/>
          <a:lstStyle/>
          <a:p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PRINCIPAIS SERVIÇOS DA CLOUD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1758B9-D6BC-4700-960A-9CC23324C63E}"/>
              </a:ext>
            </a:extLst>
          </p:cNvPr>
          <p:cNvSpPr txBox="1"/>
          <p:nvPr/>
        </p:nvSpPr>
        <p:spPr>
          <a:xfrm>
            <a:off x="781129" y="886973"/>
            <a:ext cx="71728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r>
              <a:rPr lang="pt-BR" sz="2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Iaas</a:t>
            </a:r>
            <a:r>
              <a:rPr lang="pt-BR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os recursos de infraestrutura são alugados, como servidores,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routers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racks, datacenters, hardware e outras ferramentas.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endParaRPr lang="pt-BR" sz="2200" b="1" dirty="0">
              <a:solidFill>
                <a:srgbClr val="3D3D3D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endParaRPr lang="pt-BR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endParaRPr lang="pt-BR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r>
              <a:rPr lang="pt-BR" sz="2200" b="1" dirty="0" err="1">
                <a:solidFill>
                  <a:schemeClr val="tx1"/>
                </a:solidFill>
              </a:rPr>
              <a:t>Paas</a:t>
            </a:r>
            <a:r>
              <a:rPr lang="pt-BR" sz="1800" b="1" dirty="0">
                <a:solidFill>
                  <a:schemeClr val="tx1"/>
                </a:solidFill>
              </a:rPr>
              <a:t>: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é contratado um ambiente completo de desenvolvimento, no qual é possível criar, modificar e otimizar softwares e aplicativos.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>
              <a:buClr>
                <a:schemeClr val="accent1"/>
              </a:buClr>
              <a:buSzPct val="125000"/>
            </a:pPr>
            <a:endParaRPr lang="pt-BR" b="1" dirty="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SzPct val="125000"/>
            </a:pPr>
            <a:endParaRPr lang="pt-BR" b="1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200" b="1" dirty="0" err="1">
                <a:solidFill>
                  <a:schemeClr val="tx1"/>
                </a:solidFill>
              </a:rPr>
              <a:t>Saas</a:t>
            </a:r>
            <a:r>
              <a:rPr lang="pt-BR" sz="2200" b="1" dirty="0">
                <a:solidFill>
                  <a:schemeClr val="tx1"/>
                </a:solidFill>
              </a:rPr>
              <a:t>: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permite que você acesse o software pela Internet, sem se preocupar com a instalação, configuração e licenças.</a:t>
            </a:r>
            <a:endParaRPr lang="pt-B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416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932C7-0414-4993-A5E6-D31BF88A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120"/>
            <a:ext cx="7696500" cy="716853"/>
          </a:xfrm>
        </p:spPr>
        <p:txBody>
          <a:bodyPr/>
          <a:lstStyle/>
          <a:p>
            <a:r>
              <a:rPr lang="pt-BR" sz="4000" dirty="0">
                <a:solidFill>
                  <a:srgbClr val="494949"/>
                </a:solidFill>
              </a:rPr>
              <a:t>FUTURO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 DA CLOUD COMPUTING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1758B9-D6BC-4700-960A-9CC23324C63E}"/>
              </a:ext>
            </a:extLst>
          </p:cNvPr>
          <p:cNvSpPr txBox="1"/>
          <p:nvPr/>
        </p:nvSpPr>
        <p:spPr>
          <a:xfrm>
            <a:off x="83290" y="1075161"/>
            <a:ext cx="665088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r>
              <a:rPr lang="pt-BR" sz="1600" dirty="0">
                <a:solidFill>
                  <a:srgbClr val="3D3D3D"/>
                </a:solidFill>
              </a:rPr>
              <a:t>C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omputação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em Nuvem tem muito a ver com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Inteligência Artificial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Machine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Learning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Big Data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;</a:t>
            </a:r>
            <a:endParaRPr lang="pt-BR" sz="2200" b="1" dirty="0">
              <a:solidFill>
                <a:srgbClr val="3D3D3D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endParaRPr lang="pt-BR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Segundo a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Gartner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será </a:t>
            </a:r>
            <a:r>
              <a:rPr kumimoji="0" lang="pt-BR" sz="160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 setor de tecnologia com o maior número de investimentos nessa década.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endParaRPr lang="pt-BR" sz="1600" dirty="0">
              <a:solidFill>
                <a:srgbClr val="3D3D3D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Mark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Hurd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previu que em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2025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80% </a:t>
            </a:r>
            <a:r>
              <a:rPr kumimoji="0" lang="pt-BR" sz="160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 todas as aplicações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 ambientes corporativos estariam rodando na nuvem.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endParaRPr lang="pt-BR" sz="1600" dirty="0">
              <a:solidFill>
                <a:srgbClr val="3D3D3D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r>
              <a:rPr lang="pt-BR" sz="1600" dirty="0">
                <a:solidFill>
                  <a:srgbClr val="3D3D3D"/>
                </a:solidFill>
              </a:rPr>
              <a:t>E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 2030, o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volume de dados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produzido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será 100x maior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</a:t>
            </a:r>
            <a:endParaRPr lang="pt-BR" sz="1600" dirty="0">
              <a:solidFill>
                <a:srgbClr val="3D3D3D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ct val="12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chave da computação na nuvem é a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automação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70805A-7D05-471B-8A30-F6B169C3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24" y="1175202"/>
            <a:ext cx="2781186" cy="4286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F4B133-F2AF-4BCD-9961-73A18A6C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447" y="1828894"/>
            <a:ext cx="1440105" cy="8620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F21F78-B617-4440-838E-F9D9CCBA3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310" y="2768381"/>
            <a:ext cx="1996444" cy="9982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8B2DFFA-83B8-4565-B4CE-219442B49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466" y="3805929"/>
            <a:ext cx="1953942" cy="11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34222" y="1336653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79439" y="2884900"/>
            <a:ext cx="427716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IA E MACHINE LEARNING!</a:t>
            </a:r>
            <a:endParaRPr sz="4700" dirty="0"/>
          </a:p>
        </p:txBody>
      </p:sp>
    </p:spTree>
    <p:extLst>
      <p:ext uri="{BB962C8B-B14F-4D97-AF65-F5344CB8AC3E}">
        <p14:creationId xmlns:p14="http://schemas.microsoft.com/office/powerpoint/2010/main" val="155065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BDEB63-27F0-44D0-BAEA-C90A3338E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63" y="885038"/>
            <a:ext cx="5348613" cy="41607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19A04BA-CBDE-4281-B637-98F133EA2587}"/>
              </a:ext>
            </a:extLst>
          </p:cNvPr>
          <p:cNvSpPr txBox="1"/>
          <p:nvPr/>
        </p:nvSpPr>
        <p:spPr>
          <a:xfrm>
            <a:off x="0" y="100208"/>
            <a:ext cx="914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INTELIGÊNCIA ARTIFICIAL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67C87E-0581-42F6-A209-F8233044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18" y="150033"/>
            <a:ext cx="462516" cy="5569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369895-0DDA-4944-9656-34BFF9214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396" y="145882"/>
            <a:ext cx="561058" cy="5610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E17AEB7-F964-4952-BB0B-A737EAC76E96}"/>
              </a:ext>
            </a:extLst>
          </p:cNvPr>
          <p:cNvSpPr txBox="1"/>
          <p:nvPr/>
        </p:nvSpPr>
        <p:spPr>
          <a:xfrm>
            <a:off x="0" y="1149516"/>
            <a:ext cx="36951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Área dentro da ciência da computação. </a:t>
            </a:r>
          </a:p>
          <a:p>
            <a:pPr>
              <a:buClr>
                <a:schemeClr val="accent1"/>
              </a:buClr>
              <a:buSzPct val="125000"/>
            </a:pPr>
            <a:endParaRPr lang="pt-BR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Seu objetivo é criar algoritmos capazes de realizar tarefas complexas de forma inteligente.</a:t>
            </a:r>
          </a:p>
          <a:p>
            <a:pPr>
              <a:buClr>
                <a:schemeClr val="accent1"/>
              </a:buClr>
              <a:buSzPct val="125000"/>
            </a:pPr>
            <a:endParaRPr lang="pt-BR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imula o comportamento e inteligência humana através de redes neurais.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12690D2-02B7-4421-B429-41EFFB9CA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81575" y="2965398"/>
            <a:ext cx="561058" cy="5610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F1577C-4162-4A03-86CB-5DA795012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01046" y="951225"/>
            <a:ext cx="716449" cy="5920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3507CFC-3776-45C2-89C2-DB5187462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347" y="3237509"/>
            <a:ext cx="561058" cy="6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8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19A04BA-CBDE-4281-B637-98F133EA2587}"/>
              </a:ext>
            </a:extLst>
          </p:cNvPr>
          <p:cNvSpPr txBox="1"/>
          <p:nvPr/>
        </p:nvSpPr>
        <p:spPr>
          <a:xfrm>
            <a:off x="0" y="100208"/>
            <a:ext cx="914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MACHINE LEARNING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67C87E-0581-42F6-A209-F8233044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77" y="175320"/>
            <a:ext cx="462516" cy="5569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369895-0DDA-4944-9656-34BFF921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309" y="171169"/>
            <a:ext cx="561058" cy="5610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E17AEB7-F964-4952-BB0B-A737EAC76E96}"/>
              </a:ext>
            </a:extLst>
          </p:cNvPr>
          <p:cNvSpPr txBox="1"/>
          <p:nvPr/>
        </p:nvSpPr>
        <p:spPr>
          <a:xfrm>
            <a:off x="0" y="1119580"/>
            <a:ext cx="36951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Ramo da inteligência artificial.</a:t>
            </a:r>
          </a:p>
          <a:p>
            <a:pPr>
              <a:buClr>
                <a:schemeClr val="accent1"/>
              </a:buClr>
              <a:buSzPct val="125000"/>
            </a:pPr>
            <a:endParaRPr lang="pt-BR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onsiste na criação de algoritmos capazes de reconhecer padrões.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través disso, realizar previsões e tomadas de decisão.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b="0" i="0" u="none" strike="noStrik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riando assim, máquinas capazes de aprenderem sozinhas.</a:t>
            </a:r>
            <a:endParaRPr lang="pt-BR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EA6434-7296-4E30-BF46-906ABCBAE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78" y="889189"/>
            <a:ext cx="5348613" cy="41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97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94EE9-FA40-4832-928C-E5A84F8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73" y="0"/>
            <a:ext cx="7252570" cy="738964"/>
          </a:xfrm>
        </p:spPr>
        <p:txBody>
          <a:bodyPr/>
          <a:lstStyle/>
          <a:p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USO NOS DIAS DE HOJE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59392E-8469-4DA9-9FEA-B092A5F6004D}"/>
              </a:ext>
            </a:extLst>
          </p:cNvPr>
          <p:cNvSpPr txBox="1"/>
          <p:nvPr/>
        </p:nvSpPr>
        <p:spPr>
          <a:xfrm>
            <a:off x="475989" y="876822"/>
            <a:ext cx="735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434343"/>
                </a:solidFill>
                <a:effectLst/>
                <a:latin typeface="+mn-lt"/>
                <a:ea typeface="Times New Roman" panose="02020603050405020304" pitchFamily="18" charset="0"/>
              </a:rPr>
              <a:t> O uso de inteligências artificiais está cada vez mais comum.</a:t>
            </a:r>
            <a:endParaRPr lang="pt-BR" sz="18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200357-84F1-491A-84D4-D0C9DE98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94" y="1528176"/>
            <a:ext cx="3889464" cy="25942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8C118D-5531-48CA-AA90-6A4EFC69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687" y="1528175"/>
            <a:ext cx="4722313" cy="259424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643AC60-A261-4E53-B7D5-09403BFF1C53}"/>
              </a:ext>
            </a:extLst>
          </p:cNvPr>
          <p:cNvSpPr txBox="1"/>
          <p:nvPr/>
        </p:nvSpPr>
        <p:spPr>
          <a:xfrm>
            <a:off x="475989" y="4207248"/>
            <a:ext cx="388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1"/>
                </a:solidFill>
              </a:rPr>
              <a:t> Assistentes Pessoais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357AA55-7A63-411F-82E4-CEEB829DF80D}"/>
              </a:ext>
            </a:extLst>
          </p:cNvPr>
          <p:cNvSpPr txBox="1"/>
          <p:nvPr/>
        </p:nvSpPr>
        <p:spPr>
          <a:xfrm>
            <a:off x="4421687" y="4266678"/>
            <a:ext cx="450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1"/>
                </a:solidFill>
                <a:latin typeface="+mn-lt"/>
              </a:rPr>
              <a:t>A</a:t>
            </a: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lgoritmos capazes de recomendarem determinado conteúdo ao usuário.</a:t>
            </a:r>
            <a:endParaRPr lang="pt-BR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0453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9FFA8-DDA4-4583-A69D-08DE0119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46" y="225540"/>
            <a:ext cx="6670493" cy="776542"/>
          </a:xfrm>
        </p:spPr>
        <p:txBody>
          <a:bodyPr/>
          <a:lstStyle/>
          <a:p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FUTURO DESSAS TECNOLOGIAS 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268F540-8781-44E0-8A9D-FB326EB9E3AA}"/>
              </a:ext>
            </a:extLst>
          </p:cNvPr>
          <p:cNvSpPr txBox="1"/>
          <p:nvPr/>
        </p:nvSpPr>
        <p:spPr>
          <a:xfrm>
            <a:off x="588722" y="1002082"/>
            <a:ext cx="7778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434343"/>
                </a:solidFill>
                <a:latin typeface="+mn-lt"/>
              </a:rPr>
              <a:t> </a:t>
            </a:r>
            <a:r>
              <a:rPr lang="pt-BR" sz="20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ere</a:t>
            </a:r>
            <a:r>
              <a:rPr lang="pt-BR" sz="20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</a:t>
            </a:r>
            <a:r>
              <a:rPr lang="pt-BR" sz="20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capazes de desenvolver soluções responsáveis por coisas como:</a:t>
            </a:r>
          </a:p>
          <a:p>
            <a:endParaRPr lang="pt-BR" sz="2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onitoramento da saúde;  </a:t>
            </a:r>
          </a:p>
          <a:p>
            <a:pPr>
              <a:buClr>
                <a:schemeClr val="accent1"/>
              </a:buClr>
              <a:buSzPct val="125000"/>
            </a:pPr>
            <a:endParaRPr lang="pt-B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  <a:buSzPct val="125000"/>
            </a:pPr>
            <a:endParaRPr lang="pt-B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Segurança; </a:t>
            </a:r>
          </a:p>
          <a:p>
            <a:pPr>
              <a:buClr>
                <a:schemeClr val="accent1"/>
              </a:buClr>
              <a:buSzPct val="125000"/>
            </a:pPr>
            <a:endParaRPr lang="pt-B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  <a:buSzPct val="125000"/>
            </a:pPr>
            <a:endParaRPr lang="pt-B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erenciamento de estoque;</a:t>
            </a:r>
          </a:p>
          <a:p>
            <a:pPr>
              <a:buClr>
                <a:schemeClr val="accent1"/>
              </a:buClr>
              <a:buSzPct val="125000"/>
            </a:pPr>
            <a:endParaRPr lang="pt-B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  <a:buSzPct val="125000"/>
            </a:pPr>
            <a:endParaRPr lang="pt-B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timização da produtividade. </a:t>
            </a:r>
            <a:endParaRPr lang="pt-BR" sz="2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pt-BR" sz="2800" dirty="0"/>
            </a:br>
            <a:endParaRPr lang="pt-BR" sz="2000" dirty="0">
              <a:latin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67096C-F882-4922-86ED-7622429D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794" y="1929007"/>
            <a:ext cx="424882" cy="3757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A689F9-49A3-4165-BACA-E4690EA2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719" y="4341101"/>
            <a:ext cx="480806" cy="4545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33781E4-020C-412C-9A0A-68255C31B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837" y="2697695"/>
            <a:ext cx="445793" cy="4545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CDBDC8-81EE-4D1E-A729-7FBA10FDE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235" y="3478893"/>
            <a:ext cx="480806" cy="47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3088200" y="1248971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33417" y="3210577"/>
            <a:ext cx="427716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 dirty="0"/>
              <a:t>IOT (Internet das Coisas)!</a:t>
            </a:r>
            <a:br>
              <a:rPr lang="pt-BR" sz="4700" dirty="0"/>
            </a:br>
            <a:r>
              <a:rPr lang="en" sz="4700" dirty="0"/>
              <a:t> </a:t>
            </a:r>
            <a:endParaRPr sz="4700" dirty="0"/>
          </a:p>
        </p:txBody>
      </p:sp>
    </p:spTree>
    <p:extLst>
      <p:ext uri="{BB962C8B-B14F-4D97-AF65-F5344CB8AC3E}">
        <p14:creationId xmlns:p14="http://schemas.microsoft.com/office/powerpoint/2010/main" val="1241814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5FAA8A-C97C-43D7-AD7A-5F6BDF63FA76}"/>
              </a:ext>
            </a:extLst>
          </p:cNvPr>
          <p:cNvSpPr txBox="1"/>
          <p:nvPr/>
        </p:nvSpPr>
        <p:spPr>
          <a:xfrm>
            <a:off x="288098" y="30175"/>
            <a:ext cx="85678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O QUE É IOT?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31BB25-18F3-4DAD-8A18-6B9F4F7EB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473" y="320553"/>
            <a:ext cx="344351" cy="4944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0249E0-76B6-4AF2-B498-50695B2E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22" y="261837"/>
            <a:ext cx="544197" cy="5053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F69B3E5-BD86-419D-99BB-54A0F673E56F}"/>
              </a:ext>
            </a:extLst>
          </p:cNvPr>
          <p:cNvSpPr txBox="1"/>
          <p:nvPr/>
        </p:nvSpPr>
        <p:spPr>
          <a:xfrm>
            <a:off x="219204" y="893219"/>
            <a:ext cx="87055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Internet não conecta somente pessoas, ela também conecta coisas.</a:t>
            </a:r>
            <a:endParaRPr lang="pt-BR" sz="20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3074" name="Picture 2" descr="String IOT">
            <a:extLst>
              <a:ext uri="{FF2B5EF4-FFF2-40B4-BE49-F238E27FC236}">
                <a16:creationId xmlns:a16="http://schemas.microsoft.com/office/drawing/2014/main" id="{6CD31DBF-823B-49F3-8D7D-A266CB5A2B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41" y="1413443"/>
            <a:ext cx="6252314" cy="357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23EF545-3464-4E9F-AFBF-9EFBB18A7A6A}"/>
              </a:ext>
            </a:extLst>
          </p:cNvPr>
          <p:cNvSpPr txBox="1"/>
          <p:nvPr/>
        </p:nvSpPr>
        <p:spPr>
          <a:xfrm>
            <a:off x="0" y="148856"/>
            <a:ext cx="914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GRUPO: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76D6C7-857E-4F6F-B695-C7B19C346DFD}"/>
              </a:ext>
            </a:extLst>
          </p:cNvPr>
          <p:cNvSpPr txBox="1"/>
          <p:nvPr/>
        </p:nvSpPr>
        <p:spPr>
          <a:xfrm>
            <a:off x="223284" y="1339702"/>
            <a:ext cx="3604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Adriel Lourenço.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Gabriel.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Leonardo Antunes Bonfim. 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Pablo Portugal.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593432-5B8F-4DC8-99B5-5972E997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30615"/>
            <a:ext cx="3336924" cy="31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9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5FAA8A-C97C-43D7-AD7A-5F6BDF63FA76}"/>
              </a:ext>
            </a:extLst>
          </p:cNvPr>
          <p:cNvSpPr txBox="1"/>
          <p:nvPr/>
        </p:nvSpPr>
        <p:spPr>
          <a:xfrm>
            <a:off x="288098" y="30175"/>
            <a:ext cx="85678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O QUE É IOT?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31BB25-18F3-4DAD-8A18-6B9F4F7EB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27" y="112434"/>
            <a:ext cx="344351" cy="4944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0249E0-76B6-4AF2-B498-50695B2E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92" y="123870"/>
            <a:ext cx="544197" cy="5053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F69B3E5-BD86-419D-99BB-54A0F673E56F}"/>
              </a:ext>
            </a:extLst>
          </p:cNvPr>
          <p:cNvSpPr txBox="1"/>
          <p:nvPr/>
        </p:nvSpPr>
        <p:spPr>
          <a:xfrm>
            <a:off x="219204" y="748754"/>
            <a:ext cx="87055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b="0" i="0" u="none" strike="noStrike" dirty="0">
                <a:solidFill>
                  <a:srgbClr val="585858"/>
                </a:solidFill>
                <a:effectLst/>
                <a:latin typeface="Arial" panose="020B0604020202020204" pitchFamily="34" charset="0"/>
              </a:rPr>
              <a:t>A Internet das coisas é formada basicamente por uma </a:t>
            </a:r>
            <a:r>
              <a:rPr lang="pt-BR" sz="1800" b="1" i="0" u="none" strike="noStrike" dirty="0">
                <a:solidFill>
                  <a:srgbClr val="585858"/>
                </a:solidFill>
                <a:effectLst/>
                <a:latin typeface="Arial" panose="020B0604020202020204" pitchFamily="34" charset="0"/>
              </a:rPr>
              <a:t>rede de objetos distintos </a:t>
            </a:r>
            <a:r>
              <a:rPr lang="pt-BR" sz="1800" b="0" i="0" u="none" strike="noStrike" dirty="0">
                <a:solidFill>
                  <a:srgbClr val="585858"/>
                </a:solidFill>
                <a:effectLst/>
                <a:latin typeface="Arial" panose="020B0604020202020204" pitchFamily="34" charset="0"/>
              </a:rPr>
              <a:t>que são </a:t>
            </a:r>
            <a:r>
              <a:rPr lang="pt-BR" sz="1800" b="1" i="0" u="none" strike="noStrike" dirty="0">
                <a:solidFill>
                  <a:srgbClr val="585858"/>
                </a:solidFill>
                <a:effectLst/>
                <a:latin typeface="Arial" panose="020B0604020202020204" pitchFamily="34" charset="0"/>
              </a:rPr>
              <a:t>capazes de coletar</a:t>
            </a:r>
            <a:r>
              <a:rPr lang="pt-BR" sz="1800" b="0" i="0" u="none" strike="noStrike" dirty="0">
                <a:solidFill>
                  <a:srgbClr val="58585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800" b="1" i="0" u="none" strike="noStrike" dirty="0">
                <a:solidFill>
                  <a:srgbClr val="585858"/>
                </a:solidFill>
                <a:effectLst/>
                <a:latin typeface="Arial" panose="020B0604020202020204" pitchFamily="34" charset="0"/>
              </a:rPr>
              <a:t>armazenar </a:t>
            </a:r>
            <a:r>
              <a:rPr lang="pt-BR" sz="1800" b="0" i="0" u="none" strike="noStrike" dirty="0">
                <a:solidFill>
                  <a:srgbClr val="585858"/>
                </a:solidFill>
                <a:effectLst/>
                <a:latin typeface="Arial" panose="020B0604020202020204" pitchFamily="34" charset="0"/>
              </a:rPr>
              <a:t>e </a:t>
            </a:r>
            <a:r>
              <a:rPr lang="pt-BR" sz="1800" b="1" i="0" u="none" strike="noStrike" dirty="0">
                <a:solidFill>
                  <a:srgbClr val="585858"/>
                </a:solidFill>
                <a:effectLst/>
                <a:latin typeface="Arial" panose="020B0604020202020204" pitchFamily="34" charset="0"/>
              </a:rPr>
              <a:t>transmitir informações</a:t>
            </a:r>
            <a:r>
              <a:rPr lang="pt-BR" sz="1800" b="0" i="0" u="none" strike="noStrike" dirty="0">
                <a:solidFill>
                  <a:srgbClr val="585858"/>
                </a:solidFill>
                <a:effectLst/>
                <a:latin typeface="Arial" panose="020B0604020202020204" pitchFamily="34" charset="0"/>
              </a:rPr>
              <a:t>, conectando-se online a outras redes, datacenters ou outros objetos/coisas.</a:t>
            </a:r>
            <a:endParaRPr lang="pt-BR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20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6848E5-38D2-435C-A5CA-EB89F659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030" y="1766170"/>
            <a:ext cx="5703935" cy="33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3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B488D277-6E48-4471-943C-614993CC1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425" y="914399"/>
            <a:ext cx="6739003" cy="4058433"/>
          </a:xfrm>
        </p:spPr>
        <p:txBody>
          <a:bodyPr/>
          <a:lstStyle/>
          <a:p>
            <a:pPr algn="l"/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Setores dos mais distintos são impactados pelos inúmeros dispositivos de </a:t>
            </a:r>
            <a:r>
              <a:rPr lang="pt-BR" sz="1800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inteligência artificial</a:t>
            </a: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interligados a tecnologias de </a:t>
            </a:r>
            <a:r>
              <a:rPr lang="pt-BR" sz="1800" dirty="0" err="1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IoT</a:t>
            </a:r>
            <a:r>
              <a:rPr lang="pt-BR" sz="1800" dirty="0">
                <a:solidFill>
                  <a:srgbClr val="585858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 Por exemplo:</a:t>
            </a: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algn="l"/>
            <a:endParaRPr lang="pt-BR" sz="1800" dirty="0">
              <a:solidFill>
                <a:srgbClr val="585858"/>
              </a:solidFill>
              <a:latin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585858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</a:t>
            </a: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ogística de mercadorias;</a:t>
            </a:r>
          </a:p>
          <a:p>
            <a:pPr marL="285750" indent="-285750" algn="l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solidFill>
                <a:srgbClr val="585858"/>
              </a:solidFill>
              <a:latin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585858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</a:t>
            </a: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egurança pública de cidades inteiras;</a:t>
            </a:r>
          </a:p>
          <a:p>
            <a:pPr marL="285750" indent="-285750" algn="l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solidFill>
                <a:srgbClr val="585858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l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Monitoramento de frotas.</a:t>
            </a:r>
          </a:p>
          <a:p>
            <a:pPr marL="285750" indent="-285750" algn="l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solidFill>
                <a:srgbClr val="585858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SzPct val="125000"/>
            </a:pP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b="1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VAMOS VER MAIS EXEMPLOS ADIANTE!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49B943-C092-467B-888B-EA603F06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6" y="0"/>
            <a:ext cx="6739003" cy="819747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QUAIS SÃO SUAS APLICAÇÕES ?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lang="pt-BR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3ED3E94-7F23-4A61-BAD0-665E9FDFF961}"/>
              </a:ext>
            </a:extLst>
          </p:cNvPr>
          <p:cNvSpPr/>
          <p:nvPr/>
        </p:nvSpPr>
        <p:spPr>
          <a:xfrm>
            <a:off x="2536446" y="4015300"/>
            <a:ext cx="4070959" cy="78216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30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B488D277-6E48-4471-943C-614993CC1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425" y="819747"/>
            <a:ext cx="6739003" cy="4153085"/>
          </a:xfrm>
        </p:spPr>
        <p:txBody>
          <a:bodyPr/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58585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quipamentos eletrônicos com processador próprio.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58585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sados como acessórios ou diretamente em peças de roupa.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 populares pulseiras inteligentes são o ícone deste segmento.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Esses gadgets entregam diferentes recursos e informações para o usuário.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solidFill>
                <a:srgbClr val="585858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SzPct val="125000"/>
            </a:pP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pt-BR" sz="1800" b="1" dirty="0">
              <a:solidFill>
                <a:srgbClr val="585858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49B943-C092-467B-888B-EA603F06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6" y="0"/>
            <a:ext cx="6739003" cy="819747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DISPOSITIVOS VESTÍVEIS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AD0771-EA77-4BB9-9B74-D0A40B76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98" y="2896289"/>
            <a:ext cx="2960056" cy="22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11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B488D277-6E48-4471-943C-614993CC1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423" y="819747"/>
            <a:ext cx="6739003" cy="4204048"/>
          </a:xfrm>
        </p:spPr>
        <p:txBody>
          <a:bodyPr/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nimais recebendo microchips para serem monitorados a distância é um exemplo de uso da tecnologia de </a:t>
            </a:r>
            <a:r>
              <a:rPr lang="pt-BR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IoT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pt-BR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Também há 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monitoramento de reservas, parques, rios, fauna e flora, através de câmeras que usam </a:t>
            </a:r>
            <a:r>
              <a:rPr lang="pt-BR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IoT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>
              <a:solidFill>
                <a:srgbClr val="585858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SzPct val="125000"/>
            </a:pPr>
            <a:r>
              <a:rPr lang="pt-BR" sz="1800" dirty="0">
                <a:solidFill>
                  <a:srgbClr val="58585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pt-BR" sz="1800" b="1" dirty="0">
              <a:solidFill>
                <a:srgbClr val="585858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49B943-C092-467B-888B-EA603F06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200" y="0"/>
            <a:ext cx="6989451" cy="819747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MONITORAMENTO DA NATUREZA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8CB89E-6376-4098-96A8-CAAE6F04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53" y="2292263"/>
            <a:ext cx="4765458" cy="268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2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932C7-0414-4993-A5E6-D31BF88A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05115"/>
            <a:ext cx="7696500" cy="716853"/>
          </a:xfrm>
        </p:spPr>
        <p:txBody>
          <a:bodyPr/>
          <a:lstStyle/>
          <a:p>
            <a:r>
              <a:rPr lang="pt-BR" sz="4000" dirty="0">
                <a:solidFill>
                  <a:srgbClr val="494949"/>
                </a:solidFill>
              </a:rPr>
              <a:t>FUTURO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 DO IOT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A78499-D053-4528-902A-A2F62674C436}"/>
              </a:ext>
            </a:extLst>
          </p:cNvPr>
          <p:cNvSpPr txBox="1"/>
          <p:nvPr/>
        </p:nvSpPr>
        <p:spPr>
          <a:xfrm>
            <a:off x="450936" y="821968"/>
            <a:ext cx="80417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Hoje já temos diversos dispositivos que usam a tecnologia IOT, como carros, assistentes pessoais, lâmpadas, porteiros eletrônicos, etc.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Mas com o tempo, até dispositivos que não foram feitos para serem conectados, como cortinas e armários de cozinha, farão parte de uma rede.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Todas as coisas farão parte de um ecossistema para facilitar nossa vida cotidiana e torná-la mais confortável.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É provável que em pouco tempo, a maioria dos produtos venha habilitados com essa tecnologia e os preços caiam, fazendo essa tecnologia mais acessível a todos.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831942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3088199" y="124897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17178" y="2842467"/>
            <a:ext cx="450964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 dirty="0"/>
              <a:t>NANOTECNOLOGIA!</a:t>
            </a:r>
            <a:br>
              <a:rPr lang="pt-BR" sz="4700" dirty="0"/>
            </a:br>
            <a:r>
              <a:rPr lang="en" sz="4700" dirty="0"/>
              <a:t> </a:t>
            </a:r>
            <a:endParaRPr sz="4700" dirty="0"/>
          </a:p>
        </p:txBody>
      </p:sp>
    </p:spTree>
    <p:extLst>
      <p:ext uri="{BB962C8B-B14F-4D97-AF65-F5344CB8AC3E}">
        <p14:creationId xmlns:p14="http://schemas.microsoft.com/office/powerpoint/2010/main" val="667085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5FAA8A-C97C-43D7-AD7A-5F6BDF63FA76}"/>
              </a:ext>
            </a:extLst>
          </p:cNvPr>
          <p:cNvSpPr txBox="1"/>
          <p:nvPr/>
        </p:nvSpPr>
        <p:spPr>
          <a:xfrm>
            <a:off x="288098" y="30175"/>
            <a:ext cx="85678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NANOTECNOLOGIA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69B3E5-BD86-419D-99BB-54A0F673E56F}"/>
              </a:ext>
            </a:extLst>
          </p:cNvPr>
          <p:cNvSpPr txBox="1"/>
          <p:nvPr/>
        </p:nvSpPr>
        <p:spPr>
          <a:xfrm>
            <a:off x="219205" y="698050"/>
            <a:ext cx="87055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tilizada em diferentes áreas como a medicina, eletrônica, ciência da computação, física, química, biologia e engenharia dos materiais.</a:t>
            </a:r>
            <a:endPara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EF46F8E-49B2-4EC6-8FEB-E34A9A67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41" y="108058"/>
            <a:ext cx="513785" cy="5137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051C7EA-1560-43C3-B42C-8E4644129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576" y="108058"/>
            <a:ext cx="512108" cy="5121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574D70E-CB27-4F59-A38D-A789A0FDE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16" y="1335601"/>
            <a:ext cx="5666585" cy="377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5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44"/>
          <p:cNvSpPr txBox="1">
            <a:spLocks noGrp="1"/>
          </p:cNvSpPr>
          <p:nvPr>
            <p:ph type="title"/>
          </p:nvPr>
        </p:nvSpPr>
        <p:spPr>
          <a:xfrm>
            <a:off x="416695" y="2805830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  <a:sym typeface="Barlow Semi Condensed Medium"/>
              </a:rPr>
              <a:t>—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  <a:sym typeface="Barlow Semi Condensed Medium"/>
              </a:rPr>
              <a:t>Richard Feynman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  <a:sym typeface="Barlow Semi Condensed Medium"/>
            </a:endParaRPr>
          </a:p>
        </p:txBody>
      </p: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481400" y="1914353"/>
            <a:ext cx="3291900" cy="79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  <a:sym typeface="Barlow Semi Condensed"/>
              </a:rPr>
              <a:t>"There's plenty of room at the bottom." 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  <a:sym typeface="Barlow Semi Condensed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5D55E1-40CB-411C-BB86-61908745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392" y="513934"/>
            <a:ext cx="5154608" cy="41156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5FAA8A-C97C-43D7-AD7A-5F6BDF63FA76}"/>
              </a:ext>
            </a:extLst>
          </p:cNvPr>
          <p:cNvSpPr txBox="1"/>
          <p:nvPr/>
        </p:nvSpPr>
        <p:spPr>
          <a:xfrm>
            <a:off x="288098" y="30175"/>
            <a:ext cx="85678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dirty="0">
                <a:solidFill>
                  <a:srgbClr val="494949"/>
                </a:solidFill>
                <a:latin typeface="Fjalla One"/>
                <a:sym typeface="Fjalla One"/>
              </a:rPr>
              <a:t>NEURALINK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69B3E5-BD86-419D-99BB-54A0F673E56F}"/>
              </a:ext>
            </a:extLst>
          </p:cNvPr>
          <p:cNvSpPr txBox="1"/>
          <p:nvPr/>
        </p:nvSpPr>
        <p:spPr>
          <a:xfrm>
            <a:off x="0" y="69805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  <a:buSzPct val="125000"/>
            </a:pPr>
            <a:r>
              <a:rPr lang="pt-BR" sz="18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"Avanço tecnológico para o cérebro, interface cérebro-máquina, nanoengenharia..."</a:t>
            </a:r>
            <a:endParaRPr lang="pt-BR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412C35-67FA-44BA-A09B-FDE9E154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86" y="92561"/>
            <a:ext cx="543103" cy="54310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DC33A2-B87F-41CD-80AE-E18CA3E4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577" y="92817"/>
            <a:ext cx="542591" cy="542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C632E2-80DB-4043-AB52-4AE26BA12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34" y="1129768"/>
            <a:ext cx="6985071" cy="39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63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875548" y="1227705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20766" y="3196870"/>
            <a:ext cx="427716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 dirty="0"/>
              <a:t>COMPUTAÇÃO QUÂNTICA!</a:t>
            </a:r>
            <a:br>
              <a:rPr lang="pt-BR" sz="4700" dirty="0"/>
            </a:br>
            <a:r>
              <a:rPr lang="en" sz="4700" dirty="0"/>
              <a:t> </a:t>
            </a:r>
            <a:endParaRPr sz="4700" dirty="0"/>
          </a:p>
        </p:txBody>
      </p:sp>
    </p:spTree>
    <p:extLst>
      <p:ext uri="{BB962C8B-B14F-4D97-AF65-F5344CB8AC3E}">
        <p14:creationId xmlns:p14="http://schemas.microsoft.com/office/powerpoint/2010/main" val="353261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555443" y="4596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555443" y="857987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564197" y="1668864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555443" y="2531492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4235845" y="324636"/>
            <a:ext cx="3789944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Conteúdos</a:t>
            </a:r>
            <a:r>
              <a:rPr lang="en" dirty="0"/>
              <a:t> </a:t>
            </a:r>
            <a:endParaRPr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248547" y="55263"/>
            <a:ext cx="3068824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sobre a 5° Geração de Computadores!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258625" y="973584"/>
            <a:ext cx="2234334" cy="466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</a:t>
            </a:r>
            <a:r>
              <a:rPr lang="pt-B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250268" y="1733578"/>
            <a:ext cx="2615100" cy="440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+mj-lt"/>
              </a:rPr>
              <a:t>IA e </a:t>
            </a:r>
            <a:r>
              <a:rPr lang="pt-BR" dirty="0" err="1">
                <a:solidFill>
                  <a:schemeClr val="tx1"/>
                </a:solidFill>
                <a:latin typeface="+mj-lt"/>
              </a:rPr>
              <a:t>Machine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Learning!</a:t>
            </a:r>
            <a:endParaRPr dirty="0">
              <a:latin typeface="+mj-lt"/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260428" y="2632051"/>
            <a:ext cx="2845938" cy="466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tx1"/>
                </a:solidFill>
                <a:latin typeface="+mj-lt"/>
              </a:rPr>
              <a:t>IOT (Internet das Coisas)!</a:t>
            </a: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248547" y="346417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tx1"/>
                </a:solidFill>
                <a:latin typeface="+mj-lt"/>
              </a:rPr>
              <a:t>Nanotecnologia!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258625" y="4398267"/>
            <a:ext cx="2615100" cy="466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Barlow Semi Condensed Medium"/>
              </a:rPr>
              <a:t>Computação Quântica!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638809" y="20233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649186" y="103303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645341" y="182752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643027" y="267805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CEA080-3459-49FC-8196-551B1514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62" y="3411094"/>
            <a:ext cx="646232" cy="743776"/>
          </a:xfrm>
          <a:prstGeom prst="rect">
            <a:avLst/>
          </a:prstGeom>
        </p:spPr>
      </p:pic>
      <p:pic>
        <p:nvPicPr>
          <p:cNvPr id="262" name="Imagem 261">
            <a:extLst>
              <a:ext uri="{FF2B5EF4-FFF2-40B4-BE49-F238E27FC236}">
                <a16:creationId xmlns:a16="http://schemas.microsoft.com/office/drawing/2014/main" id="{9AE11D45-D5BF-45C0-B54D-9D6B0E22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90" y="4272691"/>
            <a:ext cx="646232" cy="743776"/>
          </a:xfrm>
          <a:prstGeom prst="rect">
            <a:avLst/>
          </a:prstGeom>
        </p:spPr>
      </p:pic>
      <p:sp>
        <p:nvSpPr>
          <p:cNvPr id="263" name="Google Shape;2150;p37">
            <a:extLst>
              <a:ext uri="{FF2B5EF4-FFF2-40B4-BE49-F238E27FC236}">
                <a16:creationId xmlns:a16="http://schemas.microsoft.com/office/drawing/2014/main" id="{C29A3FDD-A8D9-4CC2-835A-9B271E44C518}"/>
              </a:ext>
            </a:extLst>
          </p:cNvPr>
          <p:cNvSpPr txBox="1">
            <a:spLocks/>
          </p:cNvSpPr>
          <p:nvPr/>
        </p:nvSpPr>
        <p:spPr>
          <a:xfrm>
            <a:off x="645825" y="357641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66" name="Google Shape;2150;p37">
            <a:extLst>
              <a:ext uri="{FF2B5EF4-FFF2-40B4-BE49-F238E27FC236}">
                <a16:creationId xmlns:a16="http://schemas.microsoft.com/office/drawing/2014/main" id="{3384ECAD-6254-45E0-BB45-FA2C1EBA4582}"/>
              </a:ext>
            </a:extLst>
          </p:cNvPr>
          <p:cNvSpPr txBox="1">
            <a:spLocks/>
          </p:cNvSpPr>
          <p:nvPr/>
        </p:nvSpPr>
        <p:spPr>
          <a:xfrm>
            <a:off x="645341" y="443859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1D731B-D6CC-4864-ACAB-0B0AC6608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24" y="857858"/>
            <a:ext cx="7491849" cy="42121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1F5556-4127-495F-BC32-FEB9CADD67F9}"/>
              </a:ext>
            </a:extLst>
          </p:cNvPr>
          <p:cNvSpPr txBox="1"/>
          <p:nvPr/>
        </p:nvSpPr>
        <p:spPr>
          <a:xfrm>
            <a:off x="467833" y="73028"/>
            <a:ext cx="8240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COMPUTAÇÃO TRADICIONAL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7477CE-F5AD-4439-8568-51B82A50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77" y="169121"/>
            <a:ext cx="512108" cy="5121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15F7CE-0889-46D6-9C9B-7A8FDEF6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15" y="176162"/>
            <a:ext cx="51210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83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1F5556-4127-495F-BC32-FEB9CADD67F9}"/>
              </a:ext>
            </a:extLst>
          </p:cNvPr>
          <p:cNvSpPr txBox="1"/>
          <p:nvPr/>
        </p:nvSpPr>
        <p:spPr>
          <a:xfrm>
            <a:off x="467833" y="73028"/>
            <a:ext cx="8240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COMPUTAÇÃO TRADICIONAL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5AFBD25-AD94-4C24-9FDB-3CDDCBF2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70" y="878155"/>
            <a:ext cx="7467059" cy="420022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1B4282E-73E3-42E6-BB60-BA7156BB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11" y="146127"/>
            <a:ext cx="512108" cy="51210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1BC1F2-79EB-4BE0-A39D-F1BADFB1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081" y="146127"/>
            <a:ext cx="51210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82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1F5556-4127-495F-BC32-FEB9CADD67F9}"/>
              </a:ext>
            </a:extLst>
          </p:cNvPr>
          <p:cNvSpPr txBox="1"/>
          <p:nvPr/>
        </p:nvSpPr>
        <p:spPr>
          <a:xfrm>
            <a:off x="467833" y="73028"/>
            <a:ext cx="8240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COMPUTAÇÃO TRADICIONAL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DDD9AA-7B97-4668-940B-6D901D94A9ED}"/>
              </a:ext>
            </a:extLst>
          </p:cNvPr>
          <p:cNvSpPr txBox="1"/>
          <p:nvPr/>
        </p:nvSpPr>
        <p:spPr>
          <a:xfrm>
            <a:off x="249865" y="978196"/>
            <a:ext cx="8676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Aquela Física que define que um computador sempre terá um </a:t>
            </a:r>
            <a:r>
              <a:rPr lang="pt-BR" sz="1800" b="1" dirty="0"/>
              <a:t>bit</a:t>
            </a:r>
            <a:r>
              <a:rPr lang="pt-BR" sz="1800" dirty="0"/>
              <a:t> com sua unidade básica de informação.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6318E33-EDE1-4E18-ACC6-E89EDE89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27" y="2029223"/>
            <a:ext cx="3204796" cy="23042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C59048B-5337-476E-9CD1-5877CB697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78" y="2029223"/>
            <a:ext cx="3204795" cy="230427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8D0C62-959C-4E6D-BA70-21362AE57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709" y="159168"/>
            <a:ext cx="512108" cy="5121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19CF79-4E7D-4261-BFB6-EDEE11FA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448" y="149865"/>
            <a:ext cx="51210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78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1F5556-4127-495F-BC32-FEB9CADD67F9}"/>
              </a:ext>
            </a:extLst>
          </p:cNvPr>
          <p:cNvSpPr txBox="1"/>
          <p:nvPr/>
        </p:nvSpPr>
        <p:spPr>
          <a:xfrm>
            <a:off x="451884" y="73028"/>
            <a:ext cx="8240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COMPUTAÇÃO </a:t>
            </a:r>
            <a:r>
              <a:rPr lang="pt-BR" sz="4500" dirty="0">
                <a:solidFill>
                  <a:srgbClr val="494949"/>
                </a:solidFill>
                <a:latin typeface="Fjalla One"/>
                <a:sym typeface="Fjalla One"/>
              </a:rPr>
              <a:t>QUÂNTICA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DDD9AA-7B97-4668-940B-6D901D94A9ED}"/>
              </a:ext>
            </a:extLst>
          </p:cNvPr>
          <p:cNvSpPr txBox="1"/>
          <p:nvPr/>
        </p:nvSpPr>
        <p:spPr>
          <a:xfrm>
            <a:off x="249865" y="857858"/>
            <a:ext cx="8676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Computação Quântica não é uma evolução da computação tradicional, ela é uma nova computação.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58B134-F5CA-4E79-B59D-B17827EA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61" y="1504189"/>
            <a:ext cx="6414078" cy="36079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291099-D4DA-46FE-9EFB-9F2D8B99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4" y="170462"/>
            <a:ext cx="463477" cy="4887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B248A7B-E4AF-43C0-8667-2C54DFA38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80" y="170462"/>
            <a:ext cx="463336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0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1F5556-4127-495F-BC32-FEB9CADD67F9}"/>
              </a:ext>
            </a:extLst>
          </p:cNvPr>
          <p:cNvSpPr txBox="1"/>
          <p:nvPr/>
        </p:nvSpPr>
        <p:spPr>
          <a:xfrm>
            <a:off x="451884" y="73028"/>
            <a:ext cx="8240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COMPUTAÇÃO </a:t>
            </a:r>
            <a:r>
              <a:rPr lang="pt-BR" sz="4500" dirty="0">
                <a:solidFill>
                  <a:srgbClr val="494949"/>
                </a:solidFill>
                <a:latin typeface="Fjalla One"/>
                <a:sym typeface="Fjalla One"/>
              </a:rPr>
              <a:t>QUÂNTICA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F30F4F-BA71-4BBC-99CD-F0E2961A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6" y="857858"/>
            <a:ext cx="7492747" cy="42126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ABD1C5-809C-4467-8EAB-ABDEA858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06" y="164701"/>
            <a:ext cx="463336" cy="4877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8E4772-9299-4B54-B988-09D1F481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58" y="164701"/>
            <a:ext cx="463336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70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1F5556-4127-495F-BC32-FEB9CADD67F9}"/>
              </a:ext>
            </a:extLst>
          </p:cNvPr>
          <p:cNvSpPr txBox="1"/>
          <p:nvPr/>
        </p:nvSpPr>
        <p:spPr>
          <a:xfrm>
            <a:off x="451884" y="73028"/>
            <a:ext cx="8240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COMPUTAÇÃO </a:t>
            </a:r>
            <a:r>
              <a:rPr lang="pt-BR" sz="4500" dirty="0">
                <a:solidFill>
                  <a:srgbClr val="494949"/>
                </a:solidFill>
                <a:latin typeface="Fjalla One"/>
                <a:sym typeface="Fjalla One"/>
              </a:rPr>
              <a:t>QUÂNTICA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0DA46E8-9E22-442C-A620-68562C7B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65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1F5556-4127-495F-BC32-FEB9CADD67F9}"/>
              </a:ext>
            </a:extLst>
          </p:cNvPr>
          <p:cNvSpPr txBox="1"/>
          <p:nvPr/>
        </p:nvSpPr>
        <p:spPr>
          <a:xfrm>
            <a:off x="451883" y="51983"/>
            <a:ext cx="8240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COMPUTAÇÃO </a:t>
            </a:r>
            <a:r>
              <a:rPr lang="pt-BR" sz="4500" dirty="0">
                <a:solidFill>
                  <a:srgbClr val="494949"/>
                </a:solidFill>
                <a:latin typeface="Fjalla One"/>
                <a:sym typeface="Fjalla One"/>
              </a:rPr>
              <a:t>QUÂNTICA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DDD9AA-7B97-4668-940B-6D901D94A9ED}"/>
              </a:ext>
            </a:extLst>
          </p:cNvPr>
          <p:cNvSpPr txBox="1"/>
          <p:nvPr/>
        </p:nvSpPr>
        <p:spPr>
          <a:xfrm>
            <a:off x="233916" y="762165"/>
            <a:ext cx="8676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Com vários </a:t>
            </a:r>
            <a:r>
              <a:rPr lang="pt-BR" sz="1800" dirty="0" err="1"/>
              <a:t>qubits</a:t>
            </a:r>
            <a:r>
              <a:rPr lang="pt-BR" sz="1800" dirty="0"/>
              <a:t>, um computador poderia armazenar quantidades enormes de informação. 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0AD7A1-BA1C-4424-8AFE-8612DB38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2" y="1504189"/>
            <a:ext cx="6379536" cy="35867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FFD4DF-E7B7-4802-8935-13B5C8A6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02" y="163213"/>
            <a:ext cx="463336" cy="4877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C709D5-A678-4F30-9FD5-323FB724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94" y="163213"/>
            <a:ext cx="463336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7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1F5556-4127-495F-BC32-FEB9CADD67F9}"/>
              </a:ext>
            </a:extLst>
          </p:cNvPr>
          <p:cNvSpPr txBox="1"/>
          <p:nvPr/>
        </p:nvSpPr>
        <p:spPr>
          <a:xfrm>
            <a:off x="451883" y="51983"/>
            <a:ext cx="8240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dirty="0">
                <a:solidFill>
                  <a:srgbClr val="494949"/>
                </a:solidFill>
                <a:latin typeface="Fjalla One"/>
                <a:sym typeface="Fjalla One"/>
              </a:rPr>
              <a:t>FUTURO DA COMPUTAÇÃO QUÂNTICA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DDD9AA-7B97-4668-940B-6D901D94A9ED}"/>
              </a:ext>
            </a:extLst>
          </p:cNvPr>
          <p:cNvSpPr txBox="1"/>
          <p:nvPr/>
        </p:nvSpPr>
        <p:spPr>
          <a:xfrm>
            <a:off x="233915" y="803068"/>
            <a:ext cx="86761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Ninguém ainda sabe exatamente.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Hoje, os dispositivos quânticos já existem, mas sua confiabilidade é questionável e sua eficiência é ainda teórica.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Volatilidade dos </a:t>
            </a:r>
            <a:r>
              <a:rPr lang="pt-BR" sz="1800" dirty="0" err="1"/>
              <a:t>qubits</a:t>
            </a:r>
            <a:r>
              <a:rPr lang="pt-BR" sz="1800" dirty="0"/>
              <a:t>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1000 operações de correção de erro para 1 operação de cálculo.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Se eles se tornassem acessíveis da noite para o dia, nós teríamos um </a:t>
            </a:r>
            <a:r>
              <a:rPr lang="pt-BR" sz="1800" b="1" dirty="0"/>
              <a:t>TOTAL COLAPSO</a:t>
            </a:r>
            <a:r>
              <a:rPr lang="pt-BR" sz="1800" dirty="0"/>
              <a:t>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1800" dirty="0"/>
              <a:t>PC           RSA 2048-bit = 300 trilhões de anos.</a:t>
            </a:r>
          </a:p>
          <a:p>
            <a:pPr>
              <a:buClr>
                <a:schemeClr val="accent1"/>
              </a:buClr>
              <a:buSzPct val="125000"/>
            </a:pPr>
            <a:r>
              <a:rPr lang="pt-BR" sz="1800" dirty="0"/>
              <a:t>    Computador quântico         RSA 2048-bit = 10 segundos.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86A9C13-92A3-4A55-8B94-B8D231D78CE4}"/>
              </a:ext>
            </a:extLst>
          </p:cNvPr>
          <p:cNvSpPr/>
          <p:nvPr/>
        </p:nvSpPr>
        <p:spPr>
          <a:xfrm>
            <a:off x="2849525" y="4472433"/>
            <a:ext cx="435935" cy="180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8B4FB-124A-49B3-9450-A1D2739C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17" y="4165430"/>
            <a:ext cx="463336" cy="2159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EE42011-9D5A-4F83-96C5-FCA4E801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0" y="161071"/>
            <a:ext cx="463336" cy="4877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5B2064A-8181-437A-B440-47CDCA97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03" y="161071"/>
            <a:ext cx="463336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6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B1F5556-4127-495F-BC32-FEB9CADD67F9}"/>
              </a:ext>
            </a:extLst>
          </p:cNvPr>
          <p:cNvSpPr txBox="1"/>
          <p:nvPr/>
        </p:nvSpPr>
        <p:spPr>
          <a:xfrm>
            <a:off x="451883" y="51983"/>
            <a:ext cx="8240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dirty="0">
                <a:solidFill>
                  <a:srgbClr val="494949"/>
                </a:solidFill>
                <a:latin typeface="Fjalla One"/>
                <a:sym typeface="Fjalla One"/>
              </a:rPr>
              <a:t>POSSIBILIDADES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DDD9AA-7B97-4668-940B-6D901D94A9ED}"/>
              </a:ext>
            </a:extLst>
          </p:cNvPr>
          <p:cNvSpPr txBox="1"/>
          <p:nvPr/>
        </p:nvSpPr>
        <p:spPr>
          <a:xfrm>
            <a:off x="233915" y="803068"/>
            <a:ext cx="8676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125000"/>
            </a:pPr>
            <a:endParaRPr lang="pt-BR" sz="1800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sz="1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231867-7F5D-42EC-AAFF-0D5381FF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4" y="803068"/>
            <a:ext cx="3615074" cy="20324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88D575B-2980-426A-BECE-D384A3150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814732"/>
            <a:ext cx="3952203" cy="203248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F5AAC4-17EC-4C04-995F-A1B5284C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74" y="2989541"/>
            <a:ext cx="3615073" cy="20324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75D9455-CFDA-4ACB-98C5-481DA9BEA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174" y="2989541"/>
            <a:ext cx="3952202" cy="2008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3873BC7-CEA4-42FC-BC8A-8572782B0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76" y="161360"/>
            <a:ext cx="463336" cy="48772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D9AA699-4F17-48F9-9127-0154C0216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607" y="143830"/>
            <a:ext cx="463336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81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94183-F5B8-4A2F-99B2-32802991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9" y="89710"/>
            <a:ext cx="6858000" cy="74427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REFERÊNCIAS BIBLIOGRÁFICAS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93C7A0-68CF-4D35-ACCC-5EEA51E6D53C}"/>
              </a:ext>
            </a:extLst>
          </p:cNvPr>
          <p:cNvSpPr txBox="1"/>
          <p:nvPr/>
        </p:nvSpPr>
        <p:spPr>
          <a:xfrm>
            <a:off x="350874" y="1010093"/>
            <a:ext cx="825086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https://introducao-a-informatica.webnode.com/a5%C2%AA-gera%C3%A7%C3%A3o/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http://www.facom.ufu.br/~anilton/GAG009_IB_Agronomia/1-Apostilas/0-IntroducaoInfoBas.pdf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https://www.tandfonline.com/doi/abs/10.1080/03772063.1988.11436725?journalCode=tijr20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https://www.javatpoint.com/fifth-generation-of-computer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https://www.iknowhowitworks.com/generations-of-computers/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https://www.techtudo.com.br/listas/2019/12/computador-quantico-cinco-coisas-que-voce-precisa-saber-sobre-o-modelo-poderoso.ghtml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https://pplware.sapo.pt/high-tech/google-lanca-pc-quantico-100-milhoes-de-vezes-superior-ao-nosso/</a:t>
            </a: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>
              <a:hlinkClick r:id="rId3"/>
            </a:endParaRP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https://www.youtube.com/watch?v=YAxVDlI5DUA&amp;t=22s</a:t>
            </a: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https://www.youtube.com/watch?v=B8c9rFUqBU0</a:t>
            </a:r>
          </a:p>
        </p:txBody>
      </p:sp>
    </p:spTree>
    <p:extLst>
      <p:ext uri="{BB962C8B-B14F-4D97-AF65-F5344CB8AC3E}">
        <p14:creationId xmlns:p14="http://schemas.microsoft.com/office/powerpoint/2010/main" val="86468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846539" y="1111184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46737" y="2357742"/>
            <a:ext cx="3767204" cy="1799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 dirty="0"/>
              <a:t>5° Geração de Computadores!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94183-F5B8-4A2F-99B2-32802991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9" y="89710"/>
            <a:ext cx="6858000" cy="74427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pt-BR" sz="45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REFERÊNCIAS BIBLIOGRÁFICAS</a:t>
            </a:r>
            <a:b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93C7A0-68CF-4D35-ACCC-5EEA51E6D53C}"/>
              </a:ext>
            </a:extLst>
          </p:cNvPr>
          <p:cNvSpPr txBox="1"/>
          <p:nvPr/>
        </p:nvSpPr>
        <p:spPr>
          <a:xfrm>
            <a:off x="350874" y="1010093"/>
            <a:ext cx="82508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>
                <a:hlinkClick r:id="rId2"/>
              </a:rPr>
              <a:t>https://rockcontent.com/br/blog/cloud-computing/</a:t>
            </a: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>
                <a:hlinkClick r:id="rId3"/>
              </a:rPr>
              <a:t>https://www.mandic.com.br/cloud/</a:t>
            </a: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>
                <a:hlinkClick r:id="rId4"/>
              </a:rPr>
              <a:t>https://neuralink.com/</a:t>
            </a: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>
                <a:hlinkClick r:id="rId5"/>
              </a:rPr>
              <a:t>https://brasilescola.uol.com.br/fisica/fisica-nanotecnologia.htm</a:t>
            </a: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>
                <a:hlinkClick r:id="rId6"/>
              </a:rPr>
              <a:t>https://tecnoblog.net/290368/o-que-e-nanotecnologia/amp/</a:t>
            </a: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>
                <a:hlinkClick r:id="rId7"/>
              </a:rPr>
              <a:t>https://pplware.sapo.pt/informacao/neuralink-elon-musk-cerebro-internet/</a:t>
            </a: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https://pt.wikipedia.org/wiki/Internet_das_coisas</a:t>
            </a:r>
          </a:p>
          <a:p>
            <a:pPr marL="285750" indent="-28575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7518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8881A79-46ED-489E-B783-C541FF3BB501}"/>
              </a:ext>
            </a:extLst>
          </p:cNvPr>
          <p:cNvSpPr txBox="1"/>
          <p:nvPr/>
        </p:nvSpPr>
        <p:spPr>
          <a:xfrm>
            <a:off x="1951074" y="1786920"/>
            <a:ext cx="5241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sz="6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FIM!!!</a:t>
            </a:r>
            <a:endParaRPr lang="pt-BR" sz="6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2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336DB18-4DE4-4F93-BCA1-3ADD359A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889" y="189475"/>
            <a:ext cx="6764221" cy="875237"/>
          </a:xfrm>
        </p:spPr>
        <p:txBody>
          <a:bodyPr/>
          <a:lstStyle/>
          <a:p>
            <a:r>
              <a:rPr lang="pt-BR" sz="4500" dirty="0"/>
              <a:t>5° GERAÇÃO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2718D30-3D9D-4B88-8551-9AB42C0AC671}"/>
              </a:ext>
            </a:extLst>
          </p:cNvPr>
          <p:cNvSpPr txBox="1"/>
          <p:nvPr/>
        </p:nvSpPr>
        <p:spPr>
          <a:xfrm>
            <a:off x="1002082" y="1089764"/>
            <a:ext cx="69520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3434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pt-BR" sz="20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marcada pelo melhor desempenho e capacidade de armazenamento de dados.</a:t>
            </a:r>
          </a:p>
          <a:p>
            <a:pPr>
              <a:buClr>
                <a:schemeClr val="accent1"/>
              </a:buClr>
              <a:buSzPct val="125000"/>
            </a:pPr>
            <a:endParaRPr lang="pt-BR" sz="2000" dirty="0">
              <a:solidFill>
                <a:srgbClr val="43434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de processadores com milhões de transistores, arquitetura 64 bits e com múltiplos núcleos.</a:t>
            </a:r>
          </a:p>
          <a:p>
            <a:pPr>
              <a:buClr>
                <a:schemeClr val="accent1"/>
              </a:buClr>
              <a:buSzPct val="125000"/>
            </a:pPr>
            <a:endParaRPr lang="pt-BR" sz="2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0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lém de </a:t>
            </a:r>
            <a:r>
              <a:rPr lang="pt-BR" sz="2000" b="0" i="0" u="none" strike="noStrike" dirty="0" err="1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SSDs</a:t>
            </a:r>
            <a:r>
              <a:rPr lang="pt-BR" sz="20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HDs com capacidade de armazenamento cada vez maiores.</a:t>
            </a:r>
          </a:p>
          <a:p>
            <a:pPr>
              <a:buClr>
                <a:schemeClr val="accent1"/>
              </a:buClr>
              <a:buSzPct val="125000"/>
            </a:pPr>
            <a:endParaRPr lang="pt-BR" sz="2000" dirty="0">
              <a:solidFill>
                <a:srgbClr val="43434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accent1"/>
              </a:buClr>
              <a:buSzPct val="125000"/>
              <a:buFont typeface="Wingdings" panose="05000000000000000000" pitchFamily="2" charset="2"/>
              <a:buChar char="§"/>
            </a:pPr>
            <a:r>
              <a:rPr lang="pt-BR" sz="20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5° geração começou por volta da década de 1980 e dura até hoje.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40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932C7-0414-4993-A5E6-D31BF88A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17" y="132542"/>
            <a:ext cx="7157880" cy="716853"/>
          </a:xfrm>
        </p:spPr>
        <p:txBody>
          <a:bodyPr/>
          <a:lstStyle/>
          <a:p>
            <a:r>
              <a:rPr kumimoji="0" lang="pt-BR" sz="45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sym typeface="Fjalla One"/>
              </a:rPr>
              <a:t>LINGUGENS DE PROGRAMAÇÃO </a:t>
            </a:r>
            <a:endParaRPr lang="pt-BR" sz="45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8EA994-C236-49D9-8CC2-2FEB51471535}"/>
              </a:ext>
            </a:extLst>
          </p:cNvPr>
          <p:cNvSpPr txBox="1"/>
          <p:nvPr/>
        </p:nvSpPr>
        <p:spPr>
          <a:xfrm>
            <a:off x="212942" y="1052186"/>
            <a:ext cx="8755694" cy="395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6A1F842-E79E-448D-A3B4-A189AA8C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84" y="1085078"/>
            <a:ext cx="3503243" cy="151956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E2442B0-FF2B-4516-8447-FF6AF9DD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43" y="2676264"/>
            <a:ext cx="2468915" cy="13821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A3EAC69-0A71-4F10-A8E7-D3AF97EB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686" y="990330"/>
            <a:ext cx="1709059" cy="170905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02DCC43-81F2-495B-9D2C-D6B1B193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427" y="2848771"/>
            <a:ext cx="3359579" cy="188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21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34222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57964" y="2711996"/>
            <a:ext cx="4120116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Cloud Computing!</a:t>
            </a:r>
            <a:endParaRPr sz="4700" dirty="0"/>
          </a:p>
        </p:txBody>
      </p:sp>
    </p:spTree>
    <p:extLst>
      <p:ext uri="{BB962C8B-B14F-4D97-AF65-F5344CB8AC3E}">
        <p14:creationId xmlns:p14="http://schemas.microsoft.com/office/powerpoint/2010/main" val="389303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336DB18-4DE4-4F93-BCA1-3ADD359A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889" y="124222"/>
            <a:ext cx="6764221" cy="875237"/>
          </a:xfrm>
        </p:spPr>
        <p:txBody>
          <a:bodyPr/>
          <a:lstStyle/>
          <a:p>
            <a:r>
              <a:rPr lang="pt-BR" sz="4500" dirty="0"/>
              <a:t>O QUE É CLOUD COMPUTING?</a:t>
            </a:r>
          </a:p>
        </p:txBody>
      </p:sp>
      <p:pic>
        <p:nvPicPr>
          <p:cNvPr id="1028" name="Picture 4" descr="O que é Cloud?">
            <a:extLst>
              <a:ext uri="{FF2B5EF4-FFF2-40B4-BE49-F238E27FC236}">
                <a16:creationId xmlns:a16="http://schemas.microsoft.com/office/drawing/2014/main" id="{30B2A56B-47F1-45D6-B230-FE4C899E41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96" y="999459"/>
            <a:ext cx="5831405" cy="40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4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309504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dirty="0"/>
              <a:t>Vantagens</a:t>
            </a:r>
            <a:endParaRPr sz="4500"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502474" y="918932"/>
            <a:ext cx="267842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Economia de Custo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28287" y="1243578"/>
            <a:ext cx="2366447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Barlow Semi Condensed"/>
              </a:rPr>
              <a:t>Elimina os gastos com compras de hardware e software, instalação e manutenção.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360203" y="962153"/>
            <a:ext cx="205550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Escalabilidade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 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360204" y="1294058"/>
            <a:ext cx="2520288" cy="1317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719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sz="1600" b="0" i="0" dirty="0">
                <a:solidFill>
                  <a:srgbClr val="1719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oder de elasticidade que fornece a quantidade ideal de recursos, armazenamento e processamento.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5935292" y="2600648"/>
            <a:ext cx="2214946" cy="484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 fácil às informações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5935292" y="3267150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pt-BR" sz="160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Barlow Semi Condensed"/>
              </a:rPr>
              <a:t>ocê pode ter acesso de qualquer lugar do mundo via internet.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2101235" y="238425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accent1"/>
                </a:solidFill>
                <a:latin typeface="+mj-lt"/>
              </a:rPr>
              <a:t>Confiabilidade</a:t>
            </a:r>
            <a:endParaRPr sz="2200" dirty="0">
              <a:latin typeface="+mj-lt"/>
            </a:endParaRPr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2101235" y="2751109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Barlow Semi Condensed"/>
              </a:rPr>
              <a:t>Garante 24x7 e 365 dias de serviço.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389250" y="116123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979050" y="2571750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851305" y="2856356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180896" y="1380786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2B0570-0E81-4D7B-94CA-64FA40E8C733}"/>
              </a:ext>
            </a:extLst>
          </p:cNvPr>
          <p:cNvSpPr txBox="1"/>
          <p:nvPr/>
        </p:nvSpPr>
        <p:spPr>
          <a:xfrm>
            <a:off x="1451089" y="3724139"/>
            <a:ext cx="130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2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Fjalla One"/>
                <a:ea typeface="Fjalla One"/>
                <a:cs typeface="Fjalla One"/>
                <a:sym typeface="Fjalla One"/>
              </a:rPr>
              <a:t>05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424DB1-19D4-4BA5-AB0D-484D0E2662A6}"/>
              </a:ext>
            </a:extLst>
          </p:cNvPr>
          <p:cNvSpPr txBox="1"/>
          <p:nvPr/>
        </p:nvSpPr>
        <p:spPr>
          <a:xfrm>
            <a:off x="2675028" y="3418358"/>
            <a:ext cx="1996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Barlow Semi Condensed Medium"/>
              </a:rPr>
              <a:t>Backup e Recuperação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F5F4D0-ED87-4BF2-8725-0E6C755B94D9}"/>
              </a:ext>
            </a:extLst>
          </p:cNvPr>
          <p:cNvSpPr txBox="1"/>
          <p:nvPr/>
        </p:nvSpPr>
        <p:spPr>
          <a:xfrm>
            <a:off x="2699661" y="4050917"/>
            <a:ext cx="1990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Armazenar dados na nuvem, fazer backup e restaurar é mais fácil.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1251</Words>
  <Application>Microsoft Office PowerPoint</Application>
  <PresentationFormat>Apresentação na tela (16:9)</PresentationFormat>
  <Paragraphs>217</Paragraphs>
  <Slides>41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0" baseType="lpstr">
      <vt:lpstr>Roboto</vt:lpstr>
      <vt:lpstr>Calibri</vt:lpstr>
      <vt:lpstr>Arial</vt:lpstr>
      <vt:lpstr>Fjalla One</vt:lpstr>
      <vt:lpstr>Barlow Semi Condensed</vt:lpstr>
      <vt:lpstr>Wingdings</vt:lpstr>
      <vt:lpstr>Barlow Semi Condensed Medium</vt:lpstr>
      <vt:lpstr>Roboto Condensed Light</vt:lpstr>
      <vt:lpstr>Technology Consulting by Slidesgo</vt:lpstr>
      <vt:lpstr>5° Geração e  Futuro Computacional!</vt:lpstr>
      <vt:lpstr>Apresentação do PowerPoint</vt:lpstr>
      <vt:lpstr>Conteúdos </vt:lpstr>
      <vt:lpstr>01</vt:lpstr>
      <vt:lpstr>5° GERAÇÃO</vt:lpstr>
      <vt:lpstr>LINGUGENS DE PROGRAMAÇÃO </vt:lpstr>
      <vt:lpstr>02</vt:lpstr>
      <vt:lpstr>O QUE É CLOUD COMPUTING?</vt:lpstr>
      <vt:lpstr>Vantagens</vt:lpstr>
      <vt:lpstr> 3 TIPOS DE COMPUTAÇÃO EM NUVEM</vt:lpstr>
      <vt:lpstr>PRINCIPAIS SERVIÇOS DA CLOUD</vt:lpstr>
      <vt:lpstr>FUTURO DA CLOUD COMPUTING</vt:lpstr>
      <vt:lpstr>03</vt:lpstr>
      <vt:lpstr>Apresentação do PowerPoint</vt:lpstr>
      <vt:lpstr>Apresentação do PowerPoint</vt:lpstr>
      <vt:lpstr>USO NOS DIAS DE HOJE</vt:lpstr>
      <vt:lpstr>FUTURO DESSAS TECNOLOGIAS </vt:lpstr>
      <vt:lpstr>04</vt:lpstr>
      <vt:lpstr>Apresentação do PowerPoint</vt:lpstr>
      <vt:lpstr>Apresentação do PowerPoint</vt:lpstr>
      <vt:lpstr>QUAIS SÃO SUAS APLICAÇÕES ? </vt:lpstr>
      <vt:lpstr>DISPOSITIVOS VESTÍVEIS </vt:lpstr>
      <vt:lpstr>MONITORAMENTO DA NATUREZA </vt:lpstr>
      <vt:lpstr>FUTURO DO IOT</vt:lpstr>
      <vt:lpstr>05</vt:lpstr>
      <vt:lpstr>Apresentação do PowerPoint</vt:lpstr>
      <vt:lpstr>—Richard Feynman</vt:lpstr>
      <vt:lpstr>Apresentação do PowerPoint</vt:lpstr>
      <vt:lpstr>06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 BIBLIOGRÁFICAS </vt:lpstr>
      <vt:lpstr>REFERÊNCIAS BIBLIOGRÁFICAS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cp:lastModifiedBy>Adriel ...</cp:lastModifiedBy>
  <cp:revision>30</cp:revision>
  <dcterms:modified xsi:type="dcterms:W3CDTF">2021-10-04T13:51:49Z</dcterms:modified>
</cp:coreProperties>
</file>